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90" r:id="rId4"/>
    <p:sldId id="300" r:id="rId5"/>
    <p:sldId id="301" r:id="rId6"/>
    <p:sldId id="305" r:id="rId7"/>
    <p:sldId id="303" r:id="rId8"/>
    <p:sldId id="304" r:id="rId9"/>
    <p:sldId id="306" r:id="rId10"/>
  </p:sldIdLst>
  <p:sldSz cx="18288000" cy="10287000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abic Typesetting" panose="03020402040406030203" pitchFamily="66" charset="-78"/>
      <p:regular r:id="rId21"/>
    </p:embeddedFont>
    <p:embeddedFont>
      <p:font typeface="BatangChe" panose="02030609000101010101" pitchFamily="49" charset="-127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55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 autoAdjust="0"/>
    <p:restoredTop sz="94622" autoAdjust="0"/>
  </p:normalViewPr>
  <p:slideViewPr>
    <p:cSldViewPr>
      <p:cViewPr>
        <p:scale>
          <a:sx n="37" d="100"/>
          <a:sy n="37" d="100"/>
        </p:scale>
        <p:origin x="-1518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67798" y="2989064"/>
            <a:ext cx="17952404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ФАКУЛЬТЕТ</a:t>
            </a:r>
          </a:p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ВЕТЕРИНАРИИ И ЗООТЕХНИИ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5493" y="7048500"/>
            <a:ext cx="883286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6000" dirty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д</a:t>
            </a:r>
            <a:r>
              <a:rPr lang="ru-RU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екан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6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Бушкарева</a:t>
            </a:r>
            <a:r>
              <a:rPr lang="ru-RU" sz="6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Анна Сергеевна</a:t>
            </a:r>
            <a:endParaRPr lang="ru-RU" sz="6000" b="1" dirty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67000" y="571500"/>
            <a:ext cx="15178408" cy="124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BatangChe" panose="02030609000101010101" pitchFamily="49" charset="-127"/>
                <a:cs typeface="Arabic Typesetting" panose="03020402040406030203" pitchFamily="66" charset="-78"/>
              </a:rPr>
              <a:t>НАПРАВЛЕНИЯ И ПРОФИЛИ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BatangChe" panose="02030609000101010101" pitchFamily="49" charset="-127"/>
              <a:cs typeface="Arabic Typesetting" panose="03020402040406030203" pitchFamily="66" charset="-78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54128" y="2936827"/>
            <a:ext cx="8409116" cy="4442643"/>
            <a:chOff x="654128" y="2936827"/>
            <a:chExt cx="8409116" cy="4442643"/>
          </a:xfrm>
        </p:grpSpPr>
        <p:sp>
          <p:nvSpPr>
            <p:cNvPr id="4" name="TextBox 4"/>
            <p:cNvSpPr txBox="1"/>
            <p:nvPr/>
          </p:nvSpPr>
          <p:spPr>
            <a:xfrm>
              <a:off x="1299956" y="4878785"/>
              <a:ext cx="7206497" cy="2500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919"/>
                </a:lnSpc>
                <a:spcBef>
                  <a:spcPct val="0"/>
                </a:spcBef>
              </a:pPr>
              <a:r>
                <a:rPr lang="ru-RU" sz="3600" b="1" dirty="0" smtClean="0">
                  <a:latin typeface="Calibri Light" panose="020F0302020204030204" pitchFamily="34" charset="0"/>
                </a:rPr>
                <a:t>Ветеринарно-санитарная </a:t>
              </a:r>
              <a:r>
                <a:rPr lang="ru-RU" sz="3600" b="1" dirty="0">
                  <a:latin typeface="Calibri Light" panose="020F0302020204030204" pitchFamily="34" charset="0"/>
                </a:rPr>
                <a:t>экспертиза</a:t>
              </a:r>
            </a:p>
            <a:p>
              <a:pPr lvl="0">
                <a:lnSpc>
                  <a:spcPts val="3919"/>
                </a:lnSpc>
                <a:spcBef>
                  <a:spcPct val="0"/>
                </a:spcBef>
              </a:pPr>
              <a:endParaRPr lang="ru-RU" sz="3600" b="1" dirty="0" smtClean="0">
                <a:latin typeface="Calibri Light" panose="020F0302020204030204" pitchFamily="34" charset="0"/>
              </a:endParaRPr>
            </a:p>
            <a:p>
              <a:pPr lvl="0">
                <a:lnSpc>
                  <a:spcPts val="3919"/>
                </a:lnSpc>
                <a:spcBef>
                  <a:spcPct val="0"/>
                </a:spcBef>
              </a:pPr>
              <a:endParaRPr lang="ru-RU" sz="3600" b="1" dirty="0">
                <a:latin typeface="Calibri Light" panose="020F0302020204030204" pitchFamily="34" charset="0"/>
              </a:endParaRPr>
            </a:p>
            <a:p>
              <a:pPr lvl="0">
                <a:lnSpc>
                  <a:spcPts val="3919"/>
                </a:lnSpc>
                <a:spcBef>
                  <a:spcPct val="0"/>
                </a:spcBef>
              </a:pPr>
              <a:r>
                <a:rPr lang="ru-RU" sz="3600" b="1" dirty="0" smtClean="0">
                  <a:latin typeface="Calibri Light" panose="020F0302020204030204" pitchFamily="34" charset="0"/>
                </a:rPr>
                <a:t>Лечебное дело</a:t>
              </a:r>
            </a:p>
            <a:p>
              <a:pPr lvl="0">
                <a:lnSpc>
                  <a:spcPts val="3919"/>
                </a:lnSpc>
                <a:spcBef>
                  <a:spcPct val="0"/>
                </a:spcBef>
              </a:pPr>
              <a:endParaRPr lang="ru-RU" sz="4400" dirty="0" smtClean="0">
                <a:latin typeface="Calibri Light" panose="020F030202020403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190576" y="2936827"/>
              <a:ext cx="7872668" cy="1237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lnSpc>
                  <a:spcPts val="11200"/>
                </a:lnSpc>
                <a:spcBef>
                  <a:spcPct val="0"/>
                </a:spcBef>
              </a:pPr>
              <a:r>
                <a:rPr lang="ru-RU" sz="24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36.03.01 ВЕТЕРИНАРНО-САНИТАРНАЯ ЭКСПЕРТИЗА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654128" y="3973348"/>
              <a:ext cx="627540" cy="2646078"/>
              <a:chOff x="609600" y="3238500"/>
              <a:chExt cx="627540" cy="2646078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 flipH="1">
                <a:off x="609600" y="3238500"/>
                <a:ext cx="627540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609600" y="3238501"/>
                <a:ext cx="0" cy="26460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609600" y="4381500"/>
                <a:ext cx="62754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609600" y="5884578"/>
                <a:ext cx="62754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4"/>
          <p:cNvSpPr txBox="1"/>
          <p:nvPr/>
        </p:nvSpPr>
        <p:spPr>
          <a:xfrm>
            <a:off x="11138584" y="4843857"/>
            <a:ext cx="6477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919"/>
              </a:lnSpc>
              <a:spcBef>
                <a:spcPct val="0"/>
              </a:spcBef>
            </a:pPr>
            <a:r>
              <a:rPr lang="ru-RU" sz="3600" b="1" dirty="0" smtClean="0">
                <a:latin typeface="Calibri Light" panose="020F0302020204030204" pitchFamily="34" charset="0"/>
              </a:rPr>
              <a:t>Разведение</a:t>
            </a:r>
            <a:r>
              <a:rPr lang="ru-RU" sz="3600" b="1" dirty="0">
                <a:latin typeface="Calibri Light" panose="020F0302020204030204" pitchFamily="34" charset="0"/>
              </a:rPr>
              <a:t>, генетика и </a:t>
            </a:r>
            <a:r>
              <a:rPr lang="ru-RU" sz="3600" b="1" dirty="0" smtClean="0">
                <a:latin typeface="Calibri Light" panose="020F0302020204030204" pitchFamily="34" charset="0"/>
              </a:rPr>
              <a:t>селекция</a:t>
            </a:r>
            <a:r>
              <a:rPr lang="en-US" sz="3600" b="1" dirty="0" smtClean="0">
                <a:latin typeface="Calibri Light" panose="020F0302020204030204" pitchFamily="34" charset="0"/>
              </a:rPr>
              <a:t> </a:t>
            </a:r>
            <a:r>
              <a:rPr lang="ru-RU" sz="3600" b="1" dirty="0" smtClean="0">
                <a:latin typeface="Calibri Light" panose="020F0302020204030204" pitchFamily="34" charset="0"/>
              </a:rPr>
              <a:t>животных</a:t>
            </a:r>
            <a:endParaRPr lang="ru-RU" sz="3600" b="1" dirty="0">
              <a:latin typeface="Calibri Light" panose="020F0302020204030204" pitchFamily="34" charset="0"/>
            </a:endParaRP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endParaRPr lang="ru-RU" sz="3600" b="1" dirty="0" smtClean="0">
              <a:latin typeface="Calibri Light" panose="020F0302020204030204" pitchFamily="34" charset="0"/>
            </a:endParaRP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ru-RU" sz="3600" b="1" dirty="0" smtClean="0">
                <a:latin typeface="Calibri Light" panose="020F0302020204030204" pitchFamily="34" charset="0"/>
              </a:rPr>
              <a:t>Кинология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98780" y="2907531"/>
            <a:ext cx="3275256" cy="1237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36.03.02 ЗООТЕХНИЯ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0511044" y="3944055"/>
            <a:ext cx="627540" cy="2646078"/>
            <a:chOff x="609600" y="3238500"/>
            <a:chExt cx="627540" cy="264607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609600" y="3238500"/>
              <a:ext cx="62754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09600" y="3238501"/>
              <a:ext cx="0" cy="2646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09600" y="4381500"/>
              <a:ext cx="6275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609600" y="5884578"/>
              <a:ext cx="6275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4"/>
          <p:cNvSpPr txBox="1"/>
          <p:nvPr/>
        </p:nvSpPr>
        <p:spPr>
          <a:xfrm>
            <a:off x="1423566" y="7810500"/>
            <a:ext cx="1544086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</a:rPr>
              <a:t>36.04.0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</a:rPr>
              <a:t>2</a:t>
            </a: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</a:rPr>
              <a:t> ЗООТЕХНИЯ (магистратура)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dirty="0" smtClean="0">
                <a:latin typeface="Calibri Light" panose="020F0302020204030204" pitchFamily="34" charset="0"/>
              </a:rPr>
              <a:t>1.5.12 ЗООЛОГИЯ </a:t>
            </a: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</a:rPr>
              <a:t>(аспирантура)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dirty="0" smtClean="0">
                <a:latin typeface="Calibri Light" panose="020F0302020204030204" pitchFamily="34" charset="0"/>
              </a:rPr>
              <a:t>4.2.5  РАЗВЕДЕНИЕ, СЕЛЕКЦИЯ, ГЕНЕТИКА И БИОТЕХНОЛОГИЯ ЖИВОТНЫХ </a:t>
            </a: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</a:rPr>
              <a:t>(аспирантура)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685800" y="571500"/>
            <a:ext cx="1715960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36.03.01 ВЕТЕРИНАРНО-САНИТАРНАЯ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ЭКСПЕРТИЗА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2362016"/>
            <a:ext cx="171342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проведение ветеринарно-санитарной экспертизы сырья и продуктов убоя животного </a:t>
            </a:r>
            <a:r>
              <a:rPr lang="ru-RU" sz="3600" dirty="0" smtClean="0">
                <a:latin typeface="Calibri Light" panose="020F0302020204030204" pitchFamily="34" charset="0"/>
              </a:rPr>
              <a:t>происхождения</a:t>
            </a:r>
            <a:endParaRPr lang="ru-RU" sz="3600" dirty="0">
              <a:latin typeface="Calibri Light" panose="020F03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организация выполнения ветеринарно-санитарных мероприятий на государственном, региональном, муниципальном уровнях и на </a:t>
            </a:r>
            <a:r>
              <a:rPr lang="ru-RU" sz="3600" dirty="0" smtClean="0">
                <a:latin typeface="Calibri Light" panose="020F0302020204030204" pitchFamily="34" charset="0"/>
              </a:rPr>
              <a:t>предприятиях,</a:t>
            </a:r>
            <a:r>
              <a:rPr lang="ru-RU" sz="3600" dirty="0">
                <a:latin typeface="Calibri Light" panose="020F0302020204030204" pitchFamily="34" charset="0"/>
              </a:rPr>
              <a:t/>
            </a:r>
            <a:br>
              <a:rPr lang="ru-RU" sz="3600" dirty="0">
                <a:latin typeface="Calibri Light" panose="020F0302020204030204" pitchFamily="34" charset="0"/>
              </a:rPr>
            </a:br>
            <a:r>
              <a:rPr lang="ru-RU" sz="3600" dirty="0">
                <a:latin typeface="Calibri Light" panose="020F0302020204030204" pitchFamily="34" charset="0"/>
              </a:rPr>
              <a:t>контроль санитарного и зоогигиенического состояния объектов животноводства и </a:t>
            </a:r>
            <a:r>
              <a:rPr lang="ru-RU" sz="3600" dirty="0" smtClean="0">
                <a:latin typeface="Calibri Light" panose="020F0302020204030204" pitchFamily="34" charset="0"/>
              </a:rPr>
              <a:t>кормов</a:t>
            </a:r>
            <a:endParaRPr lang="ru-RU" sz="3600" dirty="0">
              <a:latin typeface="Calibri Light" panose="020F03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организация мероприятий по обеспечению ветеринарно-санитарной безопасности и  биологической защиты перерабатывающих </a:t>
            </a:r>
            <a:r>
              <a:rPr lang="ru-RU" sz="3600" dirty="0" smtClean="0">
                <a:latin typeface="Calibri Light" panose="020F0302020204030204" pitchFamily="34" charset="0"/>
              </a:rPr>
              <a:t>предприятий,</a:t>
            </a:r>
            <a:r>
              <a:rPr lang="ru-RU" sz="3600" dirty="0">
                <a:latin typeface="Calibri Light" panose="020F0302020204030204" pitchFamily="34" charset="0"/>
              </a:rPr>
              <a:t/>
            </a:r>
            <a:br>
              <a:rPr lang="ru-RU" sz="3600" dirty="0">
                <a:latin typeface="Calibri Light" panose="020F0302020204030204" pitchFamily="34" charset="0"/>
              </a:rPr>
            </a:br>
            <a:r>
              <a:rPr lang="ru-RU" sz="3600" dirty="0">
                <a:latin typeface="Calibri Light" panose="020F0302020204030204" pitchFamily="34" charset="0"/>
              </a:rPr>
              <a:t>проведение ветеринарно-санитарных мероприятий для предупреждения возникновения болезней животных;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выполнение лечебно-диагностических ветеринарных </a:t>
            </a:r>
            <a:r>
              <a:rPr lang="ru-RU" sz="3600" dirty="0" smtClean="0">
                <a:latin typeface="Calibri Light" panose="020F0302020204030204" pitchFamily="34" charset="0"/>
              </a:rPr>
              <a:t>манипуляций</a:t>
            </a:r>
            <a:endParaRPr lang="ru-RU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685800" y="571500"/>
            <a:ext cx="1715960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36.03.01 ВЕТЕРИНАРНО-САНИТАРНАЯ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ЭКСПЕРТИЗА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29434" y="1183367"/>
            <a:ext cx="4523995" cy="1264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ЗАНИМАЕМЫЕ ДОЛЖНОСТИ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999" y="3314700"/>
            <a:ext cx="171342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заведующий лабораторией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ветеринарно-санитарный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врач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санитарный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эксперт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специалист по санитарии и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гигиене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эксперт по санитарной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безопасности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технолог, санитарный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врач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инспектор по ветеринарно-санитарным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вопросам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научный сотрудник</a:t>
            </a:r>
          </a:p>
          <a:p>
            <a:pPr marL="457200" indent="-4572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ветеринарный фельдшер</a:t>
            </a:r>
            <a:endParaRPr lang="ru-RU" altLang="ru-RU" sz="3600" dirty="0">
              <a:latin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9091" b="22065"/>
          <a:stretch/>
        </p:blipFill>
        <p:spPr>
          <a:xfrm>
            <a:off x="9504040" y="7137173"/>
            <a:ext cx="2835409" cy="2838877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3"/>
          <a:stretch/>
        </p:blipFill>
        <p:spPr>
          <a:xfrm>
            <a:off x="9743557" y="2933700"/>
            <a:ext cx="4028316" cy="3909458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r="13089"/>
          <a:stretch/>
        </p:blipFill>
        <p:spPr>
          <a:xfrm>
            <a:off x="12801600" y="6200221"/>
            <a:ext cx="3931319" cy="3775829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34210"/>
          <a:stretch/>
        </p:blipFill>
        <p:spPr>
          <a:xfrm>
            <a:off x="14330096" y="2899611"/>
            <a:ext cx="3515312" cy="34391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4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380999" y="3314700"/>
            <a:ext cx="171342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Calibri Light" panose="020F0302020204030204" pitchFamily="34" charset="0"/>
              </a:rPr>
              <a:t>работа с животными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Calibri Light" panose="020F0302020204030204" pitchFamily="34" charset="0"/>
              </a:rPr>
              <a:t>торговые сети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Calibri Light" panose="020F0302020204030204" pitchFamily="34" charset="0"/>
              </a:rPr>
              <a:t>государственные структуры (</a:t>
            </a:r>
            <a:r>
              <a:rPr lang="ru-RU" sz="4000" dirty="0" err="1">
                <a:latin typeface="Calibri Light" panose="020F0302020204030204" pitchFamily="34" charset="0"/>
              </a:rPr>
              <a:t>Россельхознадзор</a:t>
            </a:r>
            <a:r>
              <a:rPr lang="ru-RU" sz="4000" dirty="0">
                <a:latin typeface="Calibri Light" panose="020F0302020204030204" pitchFamily="34" charset="0"/>
              </a:rPr>
              <a:t>, Департамент ветеринарии, лаборатории ВСЭ, </a:t>
            </a:r>
            <a:r>
              <a:rPr lang="ru-RU" sz="4000" dirty="0" err="1">
                <a:latin typeface="Calibri Light" panose="020F0302020204030204" pitchFamily="34" charset="0"/>
              </a:rPr>
              <a:t>Госветнадзор</a:t>
            </a:r>
            <a:r>
              <a:rPr lang="ru-RU" sz="4000" dirty="0">
                <a:latin typeface="Calibri Light" panose="020F0302020204030204" pitchFamily="34" charset="0"/>
              </a:rPr>
              <a:t>, НИИ, </a:t>
            </a:r>
            <a:r>
              <a:rPr lang="ru-RU" sz="4000" dirty="0" err="1">
                <a:latin typeface="Calibri Light" panose="020F0302020204030204" pitchFamily="34" charset="0"/>
              </a:rPr>
              <a:t>ГИСиКП</a:t>
            </a:r>
            <a:r>
              <a:rPr lang="ru-RU" sz="4000" dirty="0">
                <a:latin typeface="Calibri Light" panose="020F03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Calibri Light" panose="020F0302020204030204" pitchFamily="34" charset="0"/>
              </a:rPr>
              <a:t>на предприятиях (</a:t>
            </a:r>
            <a:r>
              <a:rPr lang="ru-RU" sz="4000" dirty="0" err="1">
                <a:latin typeface="Calibri Light" panose="020F0302020204030204" pitchFamily="34" charset="0"/>
              </a:rPr>
              <a:t>Ярмолпрод</a:t>
            </a:r>
            <a:r>
              <a:rPr lang="ru-RU" sz="4000" dirty="0">
                <a:latin typeface="Calibri Light" panose="020F0302020204030204" pitchFamily="34" charset="0"/>
              </a:rPr>
              <a:t>, </a:t>
            </a:r>
            <a:r>
              <a:rPr lang="ru-RU" sz="4000" dirty="0" err="1">
                <a:latin typeface="Calibri Light" panose="020F0302020204030204" pitchFamily="34" charset="0"/>
              </a:rPr>
              <a:t>Пахма</a:t>
            </a:r>
            <a:r>
              <a:rPr lang="ru-RU" sz="4000" dirty="0">
                <a:latin typeface="Calibri Light" panose="020F0302020204030204" pitchFamily="34" charset="0"/>
              </a:rPr>
              <a:t>, </a:t>
            </a:r>
            <a:r>
              <a:rPr lang="ru-RU" sz="4000" dirty="0" err="1">
                <a:latin typeface="Calibri Light" panose="020F0302020204030204" pitchFamily="34" charset="0"/>
              </a:rPr>
              <a:t>Атрус</a:t>
            </a:r>
            <a:r>
              <a:rPr lang="ru-RU" sz="4000" dirty="0">
                <a:latin typeface="Calibri Light" panose="020F0302020204030204" pitchFamily="34" charset="0"/>
              </a:rPr>
              <a:t>, Волжанин, </a:t>
            </a:r>
            <a:r>
              <a:rPr lang="ru-RU" sz="4000" dirty="0" err="1">
                <a:latin typeface="Calibri Light" panose="020F0302020204030204" pitchFamily="34" charset="0"/>
              </a:rPr>
              <a:t>Вощажниково</a:t>
            </a:r>
            <a:r>
              <a:rPr lang="ru-RU" sz="40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732062" y="1183367"/>
            <a:ext cx="3121367" cy="1264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ТРУДОУСТРОЙСТВО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 b="16426"/>
          <a:stretch/>
        </p:blipFill>
        <p:spPr>
          <a:xfrm>
            <a:off x="5871028" y="7489846"/>
            <a:ext cx="3004938" cy="22860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0" y="7482699"/>
            <a:ext cx="2891819" cy="21746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43" y="7352531"/>
            <a:ext cx="2162639" cy="23048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15463" r="27671" b="14175"/>
          <a:stretch/>
        </p:blipFill>
        <p:spPr>
          <a:xfrm>
            <a:off x="15181271" y="7296854"/>
            <a:ext cx="2196187" cy="2230325"/>
          </a:xfrm>
          <a:prstGeom prst="rect">
            <a:avLst/>
          </a:prstGeom>
        </p:spPr>
      </p:pic>
      <p:pic>
        <p:nvPicPr>
          <p:cNvPr id="32" name="Picture 8" descr="http://oao-volganin.ru/img/log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9344" y="7549249"/>
            <a:ext cx="6433853" cy="20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"/>
          <p:cNvSpPr txBox="1"/>
          <p:nvPr/>
        </p:nvSpPr>
        <p:spPr>
          <a:xfrm>
            <a:off x="685800" y="571500"/>
            <a:ext cx="1715960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36.03.01 ВЕТЕРИНАРНО-САНИТАРНАЯ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ЭКСПЕРТИЗА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685800" y="571500"/>
            <a:ext cx="17159608" cy="1213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36.03.02 ЗООТЕХНИЯ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2362016"/>
            <a:ext cx="171342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выведение, совершенствование и сохранение пород, типов, линий животных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использование выведенных, усовершенствованных и сохраняемых пород, типов, линий животных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выполнение работ по содержанию и воспроизводству с-х животных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осуществление технологических процессов производства и первичной переработки продукции животноводства, корма и кормовые добавки, технологические процессы их производства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Calibri Light" panose="020F0302020204030204" pitchFamily="34" charset="0"/>
              </a:rPr>
              <a:t>организация собственного производства животноводческой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36604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29434" y="1183367"/>
            <a:ext cx="4523995" cy="1264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ЗАНИМАЕМЫЕ ДОЛЖНОСТИ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999" y="3314700"/>
            <a:ext cx="171342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руководитель </a:t>
            </a: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животноводческого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комплекса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заведующий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лабораторией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научный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сотрудник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сотрудник информационно-аналитического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отдела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зоотехник-селекционер, зоотехник по кормам, главный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зоотехник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орнитолог</a:t>
            </a: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, ихтиолог, зоолог, начальник отдела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хищников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рыбовод</a:t>
            </a: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, главный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рыбовод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техник на выставку экзотических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животных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тренер </a:t>
            </a:r>
            <a:r>
              <a:rPr lang="ru-RU" altLang="ru-RU" sz="3600" dirty="0">
                <a:latin typeface="Calibri Light" panose="020F0302020204030204" pitchFamily="34" charset="0"/>
                <a:cs typeface="Times New Roman" pitchFamily="18" charset="0"/>
              </a:rPr>
              <a:t>конного спорта, </a:t>
            </a: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берейтор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latin typeface="Calibri Light" panose="020F0302020204030204" pitchFamily="34" charset="0"/>
                <a:cs typeface="Times New Roman" pitchFamily="18" charset="0"/>
              </a:rPr>
              <a:t>кинолог</a:t>
            </a:r>
            <a:endParaRPr lang="ru-RU" altLang="ru-RU" sz="3600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6788" r="15696"/>
          <a:stretch/>
        </p:blipFill>
        <p:spPr>
          <a:xfrm>
            <a:off x="15013780" y="2873582"/>
            <a:ext cx="3029541" cy="2893119"/>
          </a:xfrm>
          <a:prstGeom prst="flowChartConnector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4" r="44109"/>
          <a:stretch/>
        </p:blipFill>
        <p:spPr>
          <a:xfrm>
            <a:off x="10557287" y="6811566"/>
            <a:ext cx="3065074" cy="3097326"/>
          </a:xfrm>
          <a:prstGeom prst="flowChartConnector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r="16281"/>
          <a:stretch/>
        </p:blipFill>
        <p:spPr>
          <a:xfrm>
            <a:off x="12089824" y="2873582"/>
            <a:ext cx="2555923" cy="2603909"/>
          </a:xfrm>
          <a:prstGeom prst="flowChartConnector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16065" r="41708" b="18985"/>
          <a:stretch/>
        </p:blipFill>
        <p:spPr>
          <a:xfrm>
            <a:off x="13814240" y="6057900"/>
            <a:ext cx="4231068" cy="3850992"/>
          </a:xfrm>
          <a:prstGeom prst="flowChartConnector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685800" y="571500"/>
            <a:ext cx="17159608" cy="1213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36.03.02 ЗООТЕХНИЯ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1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4732062" y="1183367"/>
            <a:ext cx="3121367" cy="1264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12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ТРУДОУСТРОЙСТВО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0999" y="3314700"/>
            <a:ext cx="171342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сельскохозяйственные предприятия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государственные структуры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племенные центры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4000" dirty="0">
                <a:latin typeface="Calibri Light" panose="020F0302020204030204" pitchFamily="34" charset="0"/>
                <a:cs typeface="Times New Roman" pitchFamily="18" charset="0"/>
              </a:rPr>
              <a:t>н</a:t>
            </a: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аучно-исследовательские институты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4000" dirty="0">
                <a:latin typeface="Calibri Light" panose="020F0302020204030204" pitchFamily="34" charset="0"/>
                <a:cs typeface="Times New Roman" pitchFamily="18" charset="0"/>
              </a:rPr>
              <a:t>к</a:t>
            </a: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инологические службы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4000" dirty="0">
                <a:latin typeface="Calibri Light" panose="020F0302020204030204" pitchFamily="34" charset="0"/>
                <a:cs typeface="Times New Roman" pitchFamily="18" charset="0"/>
              </a:rPr>
              <a:t>з</a:t>
            </a: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оопарки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ru-RU" sz="4000" dirty="0">
                <a:latin typeface="Calibri Light" panose="020F0302020204030204" pitchFamily="34" charset="0"/>
                <a:cs typeface="Times New Roman" pitchFamily="18" charset="0"/>
              </a:rPr>
              <a:t>п</a:t>
            </a:r>
            <a:r>
              <a:rPr lang="ru-RU" altLang="ru-RU" sz="4000" dirty="0" smtClean="0">
                <a:latin typeface="Calibri Light" panose="020F0302020204030204" pitchFamily="34" charset="0"/>
                <a:cs typeface="Times New Roman" pitchFamily="18" charset="0"/>
              </a:rPr>
              <a:t>итомники</a:t>
            </a:r>
            <a:endParaRPr lang="ru-RU" altLang="ru-RU" sz="4000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15247"/>
          <a:stretch/>
        </p:blipFill>
        <p:spPr>
          <a:xfrm>
            <a:off x="8769733" y="7956078"/>
            <a:ext cx="2019164" cy="1657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29642" r="11762" b="28582"/>
          <a:stretch/>
        </p:blipFill>
        <p:spPr>
          <a:xfrm>
            <a:off x="239344" y="7956078"/>
            <a:ext cx="4455695" cy="1803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3171"/>
          <a:stretch/>
        </p:blipFill>
        <p:spPr>
          <a:xfrm>
            <a:off x="13917113" y="7936100"/>
            <a:ext cx="4131544" cy="17894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97" y="8228009"/>
            <a:ext cx="2798064" cy="1259676"/>
          </a:xfrm>
          <a:prstGeom prst="rect">
            <a:avLst/>
          </a:prstGeom>
        </p:spPr>
      </p:pic>
      <p:pic>
        <p:nvPicPr>
          <p:cNvPr id="19" name="Picture 8" descr="http://oao-volganin.ru/img/log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6495" y="8129614"/>
            <a:ext cx="4419600" cy="140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3"/>
          <p:cNvSpPr txBox="1"/>
          <p:nvPr/>
        </p:nvSpPr>
        <p:spPr>
          <a:xfrm>
            <a:off x="685800" y="571500"/>
            <a:ext cx="17159608" cy="1213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200"/>
              </a:lnSpc>
              <a:spcBef>
                <a:spcPct val="0"/>
              </a:spcBef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36.03.02 ЗООТЕХНИЯ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67798" y="495300"/>
            <a:ext cx="17952404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200"/>
              </a:lnSpc>
              <a:spcBef>
                <a:spcPct val="0"/>
              </a:spcBef>
            </a:pPr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ФАКУЛЬТЕТ</a:t>
            </a:r>
          </a:p>
          <a:p>
            <a:pPr lvl="0" algn="ctr">
              <a:lnSpc>
                <a:spcPts val="11200"/>
              </a:lnSpc>
              <a:spcBef>
                <a:spcPct val="0"/>
              </a:spcBef>
            </a:pPr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ВЕТЕРИНАРИИ И ЗООТЕХНИИ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1" y="4076700"/>
            <a:ext cx="1581978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Декан: </a:t>
            </a:r>
            <a:r>
              <a:rPr lang="ru-RU" sz="60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Бушкарева</a:t>
            </a:r>
            <a:r>
              <a:rPr lang="ru-RU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Анна Сергеевна</a:t>
            </a:r>
          </a:p>
          <a:p>
            <a:pPr>
              <a:lnSpc>
                <a:spcPct val="150000"/>
              </a:lnSpc>
              <a:defRPr/>
            </a:pPr>
            <a:r>
              <a:rPr lang="ru-RU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Телефон: 55-95-37</a:t>
            </a:r>
          </a:p>
          <a:p>
            <a:pPr>
              <a:lnSpc>
                <a:spcPct val="150000"/>
              </a:lnSpc>
              <a:defRPr/>
            </a:pPr>
            <a:r>
              <a:rPr lang="ru-RU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Кабинет: 242</a:t>
            </a:r>
          </a:p>
        </p:txBody>
      </p:sp>
    </p:spTree>
    <p:extLst>
      <p:ext uri="{BB962C8B-B14F-4D97-AF65-F5344CB8AC3E}">
        <p14:creationId xmlns:p14="http://schemas.microsoft.com/office/powerpoint/2010/main" val="24266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281</Words>
  <Application>Microsoft Office PowerPoint</Application>
  <PresentationFormat>Произвольный</PresentationFormat>
  <Paragraphs>71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Century Gothic</vt:lpstr>
      <vt:lpstr>Times New Roman</vt:lpstr>
      <vt:lpstr>Calibri Light</vt:lpstr>
      <vt:lpstr>Calibri</vt:lpstr>
      <vt:lpstr>Arabic Typesetting</vt:lpstr>
      <vt:lpstr>BatangChe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Бежевый Белый Простой Градиент Презентация</dc:title>
  <dc:creator>Зимина В.С.</dc:creator>
  <cp:lastModifiedBy>Котяк Полина Алексеевна</cp:lastModifiedBy>
  <cp:revision>57</cp:revision>
  <dcterms:created xsi:type="dcterms:W3CDTF">2006-08-16T00:00:00Z</dcterms:created>
  <dcterms:modified xsi:type="dcterms:W3CDTF">2023-03-31T12:11:42Z</dcterms:modified>
  <dc:identifier>DAFP75MmVPk</dc:identifier>
</cp:coreProperties>
</file>